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theme/theme1.xml" Type="http://schemas.openxmlformats.org/officeDocument/2006/relationships/theme"/><Relationship Id="rId40" Target="slides/slide25.xml" Type="http://schemas.openxmlformats.org/officeDocument/2006/relationships/slide"/><Relationship Id="rId41" Target="slides/slide26.xml" Type="http://schemas.openxmlformats.org/officeDocument/2006/relationships/slide"/><Relationship Id="rId42" Target="slides/slide27.xml" Type="http://schemas.openxmlformats.org/officeDocument/2006/relationships/slide"/><Relationship Id="rId43" Target="slides/slide28.xml" Type="http://schemas.openxmlformats.org/officeDocument/2006/relationships/slide"/><Relationship Id="rId44" Target="slides/slide29.xml" Type="http://schemas.openxmlformats.org/officeDocument/2006/relationships/slide"/><Relationship Id="rId45" Target="slides/slide30.xml" Type="http://schemas.openxmlformats.org/officeDocument/2006/relationships/slide"/><Relationship Id="rId46" Target="slides/slide31.xml" Type="http://schemas.openxmlformats.org/officeDocument/2006/relationships/slide"/><Relationship Id="rId47" Target="slides/slide32.xml" Type="http://schemas.openxmlformats.org/officeDocument/2006/relationships/slide"/><Relationship Id="rId48" Target="slides/slide33.xml" Type="http://schemas.openxmlformats.org/officeDocument/2006/relationships/slide"/><Relationship Id="rId49" Target="slides/slide34.xml" Type="http://schemas.openxmlformats.org/officeDocument/2006/relationships/slide"/><Relationship Id="rId5" Target="tableStyles.xml" Type="http://schemas.openxmlformats.org/officeDocument/2006/relationships/tableStyles"/><Relationship Id="rId50" Target="slides/slide35.xml" Type="http://schemas.openxmlformats.org/officeDocument/2006/relationships/slide"/><Relationship Id="rId51" Target="slides/slide36.xml" Type="http://schemas.openxmlformats.org/officeDocument/2006/relationships/slide"/><Relationship Id="rId52" Target="slides/slide37.xml" Type="http://schemas.openxmlformats.org/officeDocument/2006/relationships/slide"/><Relationship Id="rId53" Target="slides/slide38.xml" Type="http://schemas.openxmlformats.org/officeDocument/2006/relationships/slide"/><Relationship Id="rId54" Target="slides/slide39.xml" Type="http://schemas.openxmlformats.org/officeDocument/2006/relationships/slide"/><Relationship Id="rId55" Target="slides/slide40.xml" Type="http://schemas.openxmlformats.org/officeDocument/2006/relationships/slide"/><Relationship Id="rId56" Target="slides/slide41.xml" Type="http://schemas.openxmlformats.org/officeDocument/2006/relationships/slide"/><Relationship Id="rId57" Target="slides/slide42.xml" Type="http://schemas.openxmlformats.org/officeDocument/2006/relationships/slide"/><Relationship Id="rId58" Target="slides/slide43.xml" Type="http://schemas.openxmlformats.org/officeDocument/2006/relationships/slide"/><Relationship Id="rId59" Target="slides/slide44.xml" Type="http://schemas.openxmlformats.org/officeDocument/2006/relationships/slide"/><Relationship Id="rId6" Target="fonts/font6.fntdata" Type="http://schemas.openxmlformats.org/officeDocument/2006/relationships/font"/><Relationship Id="rId60" Target="slides/slide45.xml" Type="http://schemas.openxmlformats.org/officeDocument/2006/relationships/slide"/><Relationship Id="rId61" Target="slides/slide46.xml" Type="http://schemas.openxmlformats.org/officeDocument/2006/relationships/slide"/><Relationship Id="rId62" Target="slides/slide47.xml" Type="http://schemas.openxmlformats.org/officeDocument/2006/relationships/slide"/><Relationship Id="rId63" Target="slides/slide48.xml" Type="http://schemas.openxmlformats.org/officeDocument/2006/relationships/slide"/><Relationship Id="rId64" Target="slides/slide49.xml" Type="http://schemas.openxmlformats.org/officeDocument/2006/relationships/slide"/><Relationship Id="rId65" Target="slides/slide50.xml" Type="http://schemas.openxmlformats.org/officeDocument/2006/relationships/slide"/><Relationship Id="rId66" Target="slides/slide51.xml" Type="http://schemas.openxmlformats.org/officeDocument/2006/relationships/slide"/><Relationship Id="rId67" Target="slides/slide52.xml" Type="http://schemas.openxmlformats.org/officeDocument/2006/relationships/slide"/><Relationship Id="rId68" Target="slides/slide53.xml" Type="http://schemas.openxmlformats.org/officeDocument/2006/relationships/slide"/><Relationship Id="rId69" Target="slides/slide54.xml" Type="http://schemas.openxmlformats.org/officeDocument/2006/relationships/slide"/><Relationship Id="rId7" Target="fonts/font7.fntdata" Type="http://schemas.openxmlformats.org/officeDocument/2006/relationships/font"/><Relationship Id="rId70" Target="slides/slide55.xml" Type="http://schemas.openxmlformats.org/officeDocument/2006/relationships/slide"/><Relationship Id="rId71" Target="slides/slide56.xml" Type="http://schemas.openxmlformats.org/officeDocument/2006/relationships/slide"/><Relationship Id="rId72" Target="slides/slide57.xml" Type="http://schemas.openxmlformats.org/officeDocument/2006/relationships/slide"/><Relationship Id="rId73" Target="slides/slide58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https://www.youtube.com/watch?v=QPKKQnijnsM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https://youtu.be/y8y-gaNbe4U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5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svg" Type="http://schemas.openxmlformats.org/officeDocument/2006/relationships/image"/><Relationship Id="rId5" Target="../media/image55.png" Type="http://schemas.openxmlformats.org/officeDocument/2006/relationships/image"/><Relationship Id="rId6" Target="../media/image56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https://youtu.be/IElJbtTYtuM" TargetMode="External" Type="http://schemas.openxmlformats.org/officeDocument/2006/relationships/hyperlink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png" Type="http://schemas.openxmlformats.org/officeDocument/2006/relationships/image"/><Relationship Id="rId3" Target="../media/image7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Relationship Id="rId3" Target="../media/image85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png" Type="http://schemas.openxmlformats.org/officeDocument/2006/relationships/image"/><Relationship Id="rId3" Target="../media/image87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Relationship Id="rId3" Target="../media/image89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4.png" Type="http://schemas.openxmlformats.org/officeDocument/2006/relationships/image"/><Relationship Id="rId3" Target="../media/image95.sv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7.svg" Type="http://schemas.openxmlformats.org/officeDocument/2006/relationships/image"/><Relationship Id="rId4" Target="../media/image98.png" Type="http://schemas.openxmlformats.org/officeDocument/2006/relationships/image"/><Relationship Id="rId5" Target="../media/image99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2.png" Type="http://schemas.openxmlformats.org/officeDocument/2006/relationships/image"/><Relationship Id="rId3" Target="../media/image103.sv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4.png" Type="http://schemas.openxmlformats.org/officeDocument/2006/relationships/image"/><Relationship Id="rId3" Target="../media/image105.svg" Type="http://schemas.openxmlformats.org/officeDocument/2006/relationships/image"/><Relationship Id="rId4" Target="../media/image106.png" Type="http://schemas.openxmlformats.org/officeDocument/2006/relationships/image"/><Relationship Id="rId5" Target="../media/image107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8.png" Type="http://schemas.openxmlformats.org/officeDocument/2006/relationships/image"/><Relationship Id="rId3" Target="../media/image109.sv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0.png" Type="http://schemas.openxmlformats.org/officeDocument/2006/relationships/image"/><Relationship Id="rId3" Target="../media/image111.sv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2.png" Type="http://schemas.openxmlformats.org/officeDocument/2006/relationships/image"/><Relationship Id="rId3" Target="../media/image113.svg" Type="http://schemas.openxmlformats.org/officeDocument/2006/relationships/image"/><Relationship Id="rId4" Target="../media/image114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5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6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7.png" Type="http://schemas.openxmlformats.org/officeDocument/2006/relationships/image"/><Relationship Id="rId3" Target="../media/image1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81905" y="4494914"/>
            <a:ext cx="4974536" cy="561301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03925" y="5832566"/>
            <a:ext cx="5229803" cy="427536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692963" y="846887"/>
            <a:ext cx="14902073" cy="1729326"/>
            <a:chOff x="0" y="0"/>
            <a:chExt cx="19869431" cy="230576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80975"/>
              <a:ext cx="19869431" cy="1440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Inequality and Poverty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8088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18827" y="3215082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QPKKQnijnsM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370399" y="8082667"/>
            <a:ext cx="578442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</a:rPr>
              <a:t>Wealth Gap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9404" y="5500760"/>
            <a:ext cx="345128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44500" y="5701824"/>
            <a:ext cx="4114800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77426" y="3212370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Unequal Distribution of Income</a:t>
            </a: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Unequal Distribution of Weath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752806"/>
            <a:ext cx="16349422" cy="2475449"/>
            <a:chOff x="0" y="0"/>
            <a:chExt cx="21799229" cy="33005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Most Notable Types of Economic Inequality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11168" y="1315276"/>
            <a:ext cx="4465664" cy="332133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4491293"/>
            <a:ext cx="16481874" cy="5922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Capitalist, market-based systems are the most efficient economic systems in regard to resource allocation.  While equal incomes may not be the goal, high inequality should be combated for economic growth.</a:t>
            </a:r>
          </a:p>
          <a:p>
            <a:pPr algn="ctr">
              <a:lnSpc>
                <a:spcPts val="5830"/>
              </a:lnSpc>
            </a:pPr>
            <a:r>
              <a:rPr lang="en-US" sz="2750">
                <a:solidFill>
                  <a:srgbClr val="32A566"/>
                </a:solidFill>
                <a:latin typeface="Telegraf Bold"/>
              </a:rPr>
              <a:t>Solutions</a:t>
            </a:r>
          </a:p>
          <a:p>
            <a:pPr marL="593727" indent="-296864" lvl="1">
              <a:lnSpc>
                <a:spcPts val="583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Universal Basic Income (UBI)</a:t>
            </a:r>
          </a:p>
          <a:p>
            <a:pPr marL="1187454" indent="-395818" lvl="2">
              <a:lnSpc>
                <a:spcPts val="5830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Universal transfer payment to every citizen to raise income levels. </a:t>
            </a:r>
          </a:p>
          <a:p>
            <a:pPr marL="593727" indent="-296864" lvl="1">
              <a:lnSpc>
                <a:spcPts val="583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Increase in Progressive Income Tax</a:t>
            </a:r>
          </a:p>
          <a:p>
            <a:pPr algn="ctr">
              <a:lnSpc>
                <a:spcPts val="667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Unequal Distribution of Income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52828" y="1381333"/>
            <a:ext cx="4782344" cy="293516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69289" y="4002171"/>
            <a:ext cx="16481874" cy="5880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Wealth is passed from generation to generation, unlike income.  Wealth provides generations of families with greater educational opportunities, high standards of living, and effective healthcare. 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32A566"/>
                </a:solidFill>
                <a:latin typeface="Telegraf Bold"/>
              </a:rPr>
              <a:t>Solutions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Wealth Taxes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Philanthropy</a:t>
            </a:r>
          </a:p>
          <a:p>
            <a:pPr marL="1360170" indent="-453390" lvl="2">
              <a:lnSpc>
                <a:spcPts val="6678"/>
              </a:lnSpc>
              <a:buFont typeface="Arial"/>
              <a:buChar char="⚬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Wealthy individuals choosing to give back to society through donations.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35515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Unequal Distribution of Wealth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29149" y="5993130"/>
            <a:ext cx="562970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Measuring Economic Inequality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32734" y="5664468"/>
            <a:ext cx="4622532" cy="462253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615108"/>
            <a:ext cx="14902073" cy="3413980"/>
            <a:chOff x="0" y="0"/>
            <a:chExt cx="19869431" cy="45519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71450"/>
              <a:ext cx="19869431" cy="4039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The Gini Coefficient &amp; The Lorenz Curve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064293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19440" y="5685381"/>
            <a:ext cx="5449121" cy="4601619"/>
            <a:chOff x="0" y="0"/>
            <a:chExt cx="7265494" cy="613549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525140" cy="547672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false" rot="0">
              <a:off x="4315288" y="3863833"/>
              <a:ext cx="2950206" cy="2271659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903063" y="1220501"/>
            <a:ext cx="16481874" cy="214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Definition</a:t>
            </a:r>
          </a:p>
          <a:p>
            <a:pPr algn="ctr">
              <a:lnSpc>
                <a:spcPts val="4985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Measure of distribution of income within an economy. This coefficient is usually used to determine the level of income inequality.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The Gini Coefficient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01889" y="3949809"/>
            <a:ext cx="12484222" cy="2214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The higher the Gini - the more unequal the income distribution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The lower the Gini - the closer to income distribution equality 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06852" y="1707625"/>
            <a:ext cx="9474295" cy="838548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The Lorenz Curve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948384" y="4254965"/>
            <a:ext cx="6391232" cy="603203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469500"/>
            <a:ext cx="16481874" cy="251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Representation of the Income Inequality. It shows the difference between perfect equality of income and the current status of a country's income equality by using the Gini Index.</a:t>
            </a:r>
          </a:p>
          <a:p>
            <a:pPr algn="ctr">
              <a:lnSpc>
                <a:spcPts val="5088"/>
              </a:lnSpc>
            </a:pP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The Gini Coefficient is represented by the area between the Lorenz curve and the line of perfect equality. (A)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The Lorenz Curve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8134" y="4678294"/>
            <a:ext cx="3292780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0000"/>
                </a:solidFill>
                <a:latin typeface="Telegraf Bold"/>
              </a:rPr>
              <a:t>Gini = A / (A+B)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02074" y="5649609"/>
            <a:ext cx="5283852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694056"/>
            <a:ext cx="16481874" cy="314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The United Kingdom has a Gini coefficient of 43. </a:t>
            </a: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Thailand has a Gini coefficient of 38.</a:t>
            </a:r>
          </a:p>
          <a:p>
            <a:pPr algn="ctr">
              <a:lnSpc>
                <a:spcPts val="5088"/>
              </a:lnSpc>
            </a:pP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Determine which country has a larger gap in regard to income equality.</a:t>
            </a:r>
          </a:p>
          <a:p>
            <a:pPr marL="518160" indent="-259080" lvl="1">
              <a:lnSpc>
                <a:spcPts val="5088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Draw a representation using the Lorenz curve demonstrating their income equality status.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998305"/>
            <a:ext cx="16349422" cy="2475449"/>
            <a:chOff x="0" y="0"/>
            <a:chExt cx="21799229" cy="33005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What are the 3 main objectives of an economy?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53211" y="3068323"/>
            <a:ext cx="9381577" cy="703960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694056"/>
            <a:ext cx="16481874" cy="2510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The United Kingdom has a Gini coefficient of 43. </a:t>
            </a: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Thailand has a Gini coefficient of 38.</a:t>
            </a:r>
          </a:p>
          <a:p>
            <a:pPr algn="ctr"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y8y-gaNbe4U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370399" y="8082667"/>
            <a:ext cx="578442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</a:rPr>
              <a:t>Gini and Lorenze Curve - Khan Academy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71023" y="2037594"/>
            <a:ext cx="9345955" cy="621181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099410" y="8842641"/>
            <a:ext cx="10493090" cy="83131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86852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7990" y="1234295"/>
            <a:ext cx="16256523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eague Spartan"/>
              </a:rPr>
              <a:t>M17/3/ECONO/SP2/ENG/TZ0/XX</a:t>
            </a:r>
          </a:p>
          <a:p>
            <a:pPr>
              <a:lnSpc>
                <a:spcPts val="4339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66" r="0" b="266"/>
          <a:stretch>
            <a:fillRect/>
          </a:stretch>
        </p:blipFill>
        <p:spPr>
          <a:xfrm flipH="false" flipV="false" rot="0">
            <a:off x="9740033" y="50797"/>
            <a:ext cx="8278272" cy="1023620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91943" y="349775"/>
            <a:ext cx="8225714" cy="1357849"/>
            <a:chOff x="0" y="0"/>
            <a:chExt cx="1096761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1096761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1096761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4216" y="1410898"/>
            <a:ext cx="16256523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eague Spartan"/>
              </a:rPr>
              <a:t>M17/3/ECONO/SP2/ENG/TZ0/XX</a:t>
            </a:r>
          </a:p>
          <a:p>
            <a:pPr>
              <a:lnSpc>
                <a:spcPts val="4339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2441041"/>
            <a:ext cx="14902073" cy="4159469"/>
            <a:chOff x="0" y="0"/>
            <a:chExt cx="19869431" cy="554595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33350"/>
              <a:ext cx="19869431" cy="4994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The Lorenz Curve from Quintile Data</a:t>
              </a:r>
            </a:p>
            <a:p>
              <a:pPr algn="ctr">
                <a:lnSpc>
                  <a:spcPts val="10080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(</a:t>
              </a:r>
              <a:r>
                <a:rPr lang="en-US" sz="7200" spc="-359">
                  <a:solidFill>
                    <a:srgbClr val="C22124"/>
                  </a:solidFill>
                  <a:latin typeface="League Spartan"/>
                </a:rPr>
                <a:t>HL Only</a:t>
              </a: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)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058279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41197" y="6326727"/>
            <a:ext cx="480560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896351" y="4201912"/>
            <a:ext cx="12495298" cy="361269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3071" y="3561675"/>
            <a:ext cx="2241430" cy="266260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687600" y="7597065"/>
            <a:ext cx="2600400" cy="26004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03063" y="1694056"/>
            <a:ext cx="16481874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To represent the income distribution more accurately, quintile data is used by dividing the population into 5 groups from poorest 20% to the richest 20%.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Quintile Data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95475" y="3345901"/>
            <a:ext cx="13697051" cy="256932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5475" y="6644351"/>
            <a:ext cx="3463579" cy="34635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39411" y="6554816"/>
            <a:ext cx="3553114" cy="35531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03063" y="1694056"/>
            <a:ext cx="16481874" cy="5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Plot the Lorenz Curve for Libya using the Quintile Data Below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83712" y="5713060"/>
            <a:ext cx="592057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1974925"/>
            <a:ext cx="14902073" cy="3413980"/>
            <a:chOff x="0" y="0"/>
            <a:chExt cx="19869431" cy="45519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71450"/>
              <a:ext cx="19869431" cy="4039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Absolute vs Relative Poverty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064293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49380" y="6935882"/>
            <a:ext cx="3738620" cy="361244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530221"/>
            <a:ext cx="12975655" cy="579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Absolute Poverty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Poverty where people earn below internationally defined levels of income (USD 1.90 per day). People in absolute poverty lack access to basic necessities (food, education, shelter, etc.).</a:t>
            </a:r>
          </a:p>
          <a:p>
            <a:pPr>
              <a:lnSpc>
                <a:spcPts val="5406"/>
              </a:lnSpc>
            </a:pPr>
          </a:p>
          <a:p>
            <a:pPr>
              <a:lnSpc>
                <a:spcPts val="5406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Relative Poverty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Making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below the average level of income relative to their specific country.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78718" y="1890731"/>
            <a:ext cx="4137360" cy="352709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35515" y="656386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Absolute vs Relative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628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Unemployment Rate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and Stable Inflation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Possible additional goals: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Sustainable Debt, Equity, and Income Distribution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1076" y="2193007"/>
            <a:ext cx="402221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3 Macro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76262" y="5993130"/>
            <a:ext cx="513547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3859739"/>
            <a:ext cx="14902073" cy="1851880"/>
            <a:chOff x="0" y="0"/>
            <a:chExt cx="19869431" cy="24691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71450"/>
              <a:ext cx="19869431" cy="1956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Measuring Poverty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81493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1108901"/>
            <a:ext cx="16514951" cy="833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12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Single indicators use only one factor to measure poverty.</a:t>
            </a:r>
          </a:p>
          <a:p>
            <a:pPr algn="ctr">
              <a:lnSpc>
                <a:spcPts val="6324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Examples of single indicators that aim to measure poverty</a:t>
            </a:r>
          </a:p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International Poverty Line (Absolute Poverty)</a:t>
            </a:r>
          </a:p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Birth Rates</a:t>
            </a:r>
          </a:p>
          <a:p>
            <a:pPr marL="1101096" indent="-367032" lvl="2">
              <a:lnSpc>
                <a:spcPts val="3825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A high birth rate suggests that a large portion of the population is too young to be employed and financially dependent on older adults.</a:t>
            </a:r>
          </a:p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Primary Sector Dependency</a:t>
            </a:r>
          </a:p>
          <a:p>
            <a:pPr marL="1101096" indent="-367032" lvl="2">
              <a:lnSpc>
                <a:spcPts val="3825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The Primary Sector refers to sectors of an economy that extracts or uses natural resources such as agriculture, mining, or fishing. </a:t>
            </a:r>
          </a:p>
          <a:p>
            <a:pPr marL="550548" indent="-275274" lvl="1">
              <a:lnSpc>
                <a:spcPts val="573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Large informal economy</a:t>
            </a:r>
          </a:p>
          <a:p>
            <a:pPr marL="550548" indent="-275274" lvl="1">
              <a:lnSpc>
                <a:spcPts val="573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Minimum Income Standards</a:t>
            </a:r>
          </a:p>
          <a:p>
            <a:pPr marL="1101096" indent="-367032" lvl="2">
              <a:lnSpc>
                <a:spcPts val="3825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Each country typically has its own poverty line which can be used to determine the number of people in poverty.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Single Indicators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596752" y="1573368"/>
            <a:ext cx="8838226" cy="853456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79937"/>
            <a:ext cx="16349422" cy="1297526"/>
            <a:chOff x="0" y="0"/>
            <a:chExt cx="21799229" cy="173003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23825"/>
              <a:ext cx="2179922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000000"/>
                  </a:solidFill>
                  <a:latin typeface="League Spartan"/>
                </a:rPr>
                <a:t>Birth Rate Example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24235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6837" y="1442276"/>
            <a:ext cx="16481874" cy="69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Composite indicators compile multiple single indicators to form an accurate measure of the multi-dimensional concepts. </a:t>
            </a:r>
          </a:p>
          <a:p>
            <a:pPr algn="ctr">
              <a:lnSpc>
                <a:spcPts val="3799"/>
              </a:lnSpc>
            </a:pPr>
          </a:p>
          <a:p>
            <a:pPr algn="ctr">
              <a:lnSpc>
                <a:spcPts val="6324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Examples of composite indicators that measure poverty</a:t>
            </a:r>
          </a:p>
          <a:p>
            <a:pPr marL="550548" indent="-275274" lvl="1">
              <a:lnSpc>
                <a:spcPts val="369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Human Development Index (HDI)</a:t>
            </a:r>
          </a:p>
          <a:p>
            <a:pPr marL="1101096" indent="-367032" lvl="2">
              <a:lnSpc>
                <a:spcPts val="3697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Used by the UN to determine the quality of life.</a:t>
            </a:r>
          </a:p>
          <a:p>
            <a:pPr marL="1101096" indent="-367032" lvl="2">
              <a:lnSpc>
                <a:spcPts val="3697"/>
              </a:lnSpc>
              <a:buFont typeface="Arial"/>
              <a:buChar char="⚬"/>
            </a:pPr>
            <a:r>
              <a:rPr lang="en-US" sz="2550">
                <a:solidFill>
                  <a:srgbClr val="1377EA"/>
                </a:solidFill>
                <a:latin typeface="Telegraf Bold"/>
              </a:rPr>
              <a:t>3 main factors include:</a:t>
            </a:r>
          </a:p>
          <a:p>
            <a:pPr marL="1651645" indent="-412911" lvl="3">
              <a:lnSpc>
                <a:spcPts val="3697"/>
              </a:lnSpc>
              <a:buFont typeface="Arial"/>
              <a:buChar char="￭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GDP Per Capita (Economic-Well Being)</a:t>
            </a:r>
          </a:p>
          <a:p>
            <a:pPr marL="1651645" indent="-412911" lvl="3">
              <a:lnSpc>
                <a:spcPts val="3697"/>
              </a:lnSpc>
              <a:buFont typeface="Arial"/>
              <a:buChar char="￭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Life Expectancy (Healthcare)</a:t>
            </a:r>
          </a:p>
          <a:p>
            <a:pPr marL="1651645" indent="-412911" lvl="3">
              <a:lnSpc>
                <a:spcPts val="3697"/>
              </a:lnSpc>
              <a:buFont typeface="Arial"/>
              <a:buChar char="￭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Average and Expected Years of Schooling (Education)</a:t>
            </a:r>
          </a:p>
          <a:p>
            <a:pPr marL="550548" indent="-275274" lvl="1">
              <a:lnSpc>
                <a:spcPts val="369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Multidimensional Poverty Index (MPI)</a:t>
            </a:r>
          </a:p>
          <a:p>
            <a:pPr marL="1101096" indent="-367032" lvl="2">
              <a:lnSpc>
                <a:spcPts val="3697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Also used by the UN to measure poverty. </a:t>
            </a:r>
          </a:p>
          <a:p>
            <a:pPr marL="1101096" indent="-367032" lvl="2">
              <a:lnSpc>
                <a:spcPts val="3697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Measures a wide variety of single indicators such as health, education, living-standards, sanitation, clean drinking water, electricity, etc.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90529" y="2884456"/>
            <a:ext cx="4972568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Composite Indicators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6499" y="1240899"/>
            <a:ext cx="18015003" cy="748180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50543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MPI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94390" y="9105054"/>
            <a:ext cx="4499220" cy="506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6"/>
              </a:lnSpc>
            </a:pPr>
            <a:r>
              <a:rPr lang="en-US" sz="1433">
                <a:solidFill>
                  <a:srgbClr val="000000"/>
                </a:solidFill>
                <a:latin typeface="Arimo"/>
              </a:rPr>
              <a:t>Source: </a:t>
            </a:r>
            <a:r>
              <a:rPr lang="en-US" sz="1433" u="sng">
                <a:solidFill>
                  <a:srgbClr val="000000"/>
                </a:solidFill>
                <a:latin typeface="Arimo"/>
              </a:rPr>
              <a:t>OPHI</a:t>
            </a:r>
            <a:r>
              <a:rPr lang="en-US" sz="1433">
                <a:solidFill>
                  <a:srgbClr val="000000"/>
                </a:solidFill>
                <a:latin typeface="Arimo"/>
              </a:rPr>
              <a:t> 2020 MPI</a:t>
            </a:r>
          </a:p>
          <a:p>
            <a:pPr algn="ctr">
              <a:lnSpc>
                <a:spcPts val="2006"/>
              </a:lnSpc>
            </a:pPr>
            <a:r>
              <a:rPr lang="en-US" sz="1433" u="sng">
                <a:solidFill>
                  <a:srgbClr val="000000"/>
                </a:solidFill>
                <a:latin typeface="Arimo"/>
              </a:rPr>
              <a:t>https://hdr.undp.org/en/2020-MPI 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IElJbtTYtuM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370399" y="8082667"/>
            <a:ext cx="578442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</a:rPr>
              <a:t>United 4 Social Change - Human Development Index 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3078689"/>
            <a:ext cx="14902073" cy="3413980"/>
            <a:chOff x="0" y="0"/>
            <a:chExt cx="19869431" cy="45519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71450"/>
              <a:ext cx="19869431" cy="4039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Challenges in Measuring Poverty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064293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6492669"/>
            <a:ext cx="7315200" cy="353872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9878" y="774121"/>
            <a:ext cx="16349422" cy="5512019"/>
            <a:chOff x="0" y="0"/>
            <a:chExt cx="21799229" cy="734935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247650"/>
              <a:ext cx="21799229" cy="6912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6600" spc="-330">
                  <a:solidFill>
                    <a:srgbClr val="000000"/>
                  </a:solidFill>
                  <a:latin typeface="League Spartan"/>
                </a:rPr>
                <a:t>Take 2-3 minutes and discuss with a partner what you believe the difficulties researchers face when measuring poverty.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6861678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5993130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1280351"/>
            <a:ext cx="16481874" cy="687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Imperfect Data</a:t>
            </a:r>
          </a:p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Intra-Household Poverty</a:t>
            </a:r>
          </a:p>
          <a:p>
            <a:pPr marL="1101096" indent="-367032" lvl="2">
              <a:lnSpc>
                <a:spcPts val="5406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By measuring poverty on a household basis, individual poverty is not included.  For example, women in households may lack access to resources more than their male counterparts.</a:t>
            </a:r>
          </a:p>
          <a:p>
            <a:pPr marL="550548" indent="-275274" lvl="1">
              <a:lnSpc>
                <a:spcPts val="5406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Urban Poverty</a:t>
            </a:r>
          </a:p>
          <a:p>
            <a:pPr marL="1101096" indent="-367032" lvl="2">
              <a:lnSpc>
                <a:spcPts val="3825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Most poverty measurements are based on rural poverty and don't take into account to goods and services available in cities (public transport, water fountains, public bathrooms). </a:t>
            </a:r>
          </a:p>
          <a:p>
            <a:pPr marL="550548" indent="-275274" lvl="1">
              <a:lnSpc>
                <a:spcPts val="573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Disaggregated Poverty Data</a:t>
            </a:r>
          </a:p>
          <a:p>
            <a:pPr marL="550548" indent="-275274" lvl="1">
              <a:lnSpc>
                <a:spcPts val="5737"/>
              </a:lnSpc>
              <a:buFont typeface="Arial"/>
              <a:buChar char="•"/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Minimum Income Standards</a:t>
            </a:r>
          </a:p>
          <a:p>
            <a:pPr marL="1101096" indent="-367032" lvl="2">
              <a:lnSpc>
                <a:spcPts val="3825"/>
              </a:lnSpc>
              <a:buFont typeface="Arial"/>
              <a:buChar char="⚬"/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Each country typically has its own poverty line which can be used to determine the number of people in poverty.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50453" y="7402718"/>
            <a:ext cx="3387094" cy="338709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Challenges in Measuring Poverty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3078689"/>
            <a:ext cx="14902073" cy="3413980"/>
            <a:chOff x="0" y="0"/>
            <a:chExt cx="19869431" cy="45519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71450"/>
              <a:ext cx="19869431" cy="4039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Causes of Economic Inequality and Poverty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064293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32892" y="6172200"/>
            <a:ext cx="4022217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190625"/>
            <a:ext cx="16349422" cy="3885150"/>
            <a:chOff x="0" y="0"/>
            <a:chExt cx="21799229" cy="51802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61925"/>
              <a:ext cx="21799229" cy="43338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70"/>
                </a:lnSpc>
              </a:pPr>
              <a:r>
                <a:rPr lang="en-US" sz="6600" spc="-330">
                  <a:solidFill>
                    <a:srgbClr val="000000"/>
                  </a:solidFill>
                  <a:latin typeface="League Spartan"/>
                </a:rPr>
                <a:t>Do most economies in the world today promote equality?</a:t>
              </a:r>
            </a:p>
            <a:p>
              <a:pPr algn="ctr">
                <a:lnSpc>
                  <a:spcPts val="6270"/>
                </a:lnSpc>
              </a:pPr>
            </a:p>
            <a:p>
              <a:pPr algn="ctr">
                <a:lnSpc>
                  <a:spcPts val="6270"/>
                </a:lnSpc>
              </a:pPr>
              <a:r>
                <a:rPr lang="en-US" sz="6600" spc="-330">
                  <a:solidFill>
                    <a:srgbClr val="000000"/>
                  </a:solidFill>
                  <a:latin typeface="League Spartan"/>
                </a:rPr>
                <a:t>What are the barriers to equality?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692520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5993130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05021" y="1020442"/>
            <a:ext cx="12677957" cy="887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Inequality of Opportunity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People in the same society don't have access to the same opportunities. Positions in society with wealth, power, and status are more likely to have greater opportunities. </a:t>
            </a:r>
          </a:p>
          <a:p>
            <a:pPr algn="ctr">
              <a:lnSpc>
                <a:spcPts val="5406"/>
              </a:lnSpc>
            </a:pP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Resource Ownership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Wealth inherited in the form of stocks or property gives some greater advantages compared to low-income citizens.</a:t>
            </a:r>
          </a:p>
          <a:p>
            <a:pPr algn="ctr">
              <a:lnSpc>
                <a:spcPts val="5406"/>
              </a:lnSpc>
            </a:pP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Different levels of Human Capital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State sectors often struggle to ensure a high quality of education leading to low levels of human capital in society. Those able to afford private education are likely to have higher levels of human capital. </a:t>
            </a:r>
          </a:p>
          <a:p>
            <a:pPr algn="ctr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49346" y="3285321"/>
            <a:ext cx="2259576" cy="317133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4568923"/>
            <a:ext cx="3813208" cy="273121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Causes of Poverty and Economic Inequality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05021" y="1450450"/>
            <a:ext cx="12677957" cy="842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Discrimination </a:t>
            </a:r>
          </a:p>
          <a:p>
            <a:pPr algn="ctr">
              <a:lnSpc>
                <a:spcPts val="4982"/>
              </a:lnSpc>
            </a:pPr>
            <a:r>
              <a:rPr lang="en-US" sz="2350">
                <a:solidFill>
                  <a:srgbClr val="000000"/>
                </a:solidFill>
                <a:latin typeface="Telegraf"/>
              </a:rPr>
              <a:t>Discrimination through hiring practices and payment for services often leads to certain groups being disproportionately disadvantaged. (Gender Pay Gap, Hiring demographics)</a:t>
            </a:r>
          </a:p>
          <a:p>
            <a:pPr algn="ctr">
              <a:lnSpc>
                <a:spcPts val="5406"/>
              </a:lnSpc>
            </a:pP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Unequal Status and Power</a:t>
            </a:r>
          </a:p>
          <a:p>
            <a:pPr algn="ctr">
              <a:lnSpc>
                <a:spcPts val="4982"/>
              </a:lnSpc>
            </a:pPr>
            <a:r>
              <a:rPr lang="en-US" sz="2350">
                <a:solidFill>
                  <a:srgbClr val="000000"/>
                </a:solidFill>
                <a:latin typeface="Telegraf"/>
              </a:rPr>
              <a:t>Cultural status and power play a large role in inequality.  Cultural ideas about certain groups being "better" than others determine relationships, jobs, school placements, etc.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 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Government Taxation and Benefits</a:t>
            </a:r>
          </a:p>
          <a:p>
            <a:pPr algn="ctr">
              <a:lnSpc>
                <a:spcPts val="4982"/>
              </a:lnSpc>
            </a:pPr>
            <a:r>
              <a:rPr lang="en-US" sz="2350">
                <a:solidFill>
                  <a:srgbClr val="000000"/>
                </a:solidFill>
                <a:latin typeface="Telegraf"/>
              </a:rPr>
              <a:t>Certain policies favor individuals with high wealth and income.  Those that have the majority of money in stocks/bonds pay a lower percentage of capital gains compared to income. </a:t>
            </a:r>
          </a:p>
          <a:p>
            <a:pPr algn="ctr">
              <a:lnSpc>
                <a:spcPts val="4982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890" y="1028700"/>
            <a:ext cx="2951625" cy="303509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82979" y="6650188"/>
            <a:ext cx="2678194" cy="354727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Causes of Poverty and Economic Inequality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1070058"/>
            <a:ext cx="16481874" cy="6131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Globalization and Technological Change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With increasing globalization and changes in technology, certain countries are left behind without desirable training or skills leading to increases in unemployment.</a:t>
            </a:r>
          </a:p>
          <a:p>
            <a:pPr algn="ctr">
              <a:lnSpc>
                <a:spcPts val="5406"/>
              </a:lnSpc>
            </a:pP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Market-Based Supply-Side Policies</a:t>
            </a: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These policies aim to increase LRAS by increasing competition, labour reform, and increasing incentives. However, these policies can also further inequality. (Examples: Tax/Business Cuts, reducing unemployment, reducing minimum wage)</a:t>
            </a:r>
          </a:p>
          <a:p>
            <a:pPr algn="ctr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1389" y="6919952"/>
            <a:ext cx="3265222" cy="327751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Causes of Poverty and Economic Inequality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85002" y="6172200"/>
            <a:ext cx="5317997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1823818"/>
            <a:ext cx="14902073" cy="2724369"/>
            <a:chOff x="0" y="0"/>
            <a:chExt cx="19869431" cy="363249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23825"/>
              <a:ext cx="19869431" cy="3071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80"/>
                </a:lnSpc>
              </a:pPr>
              <a:r>
                <a:rPr lang="en-US" sz="6700" spc="-335">
                  <a:solidFill>
                    <a:srgbClr val="000000"/>
                  </a:solidFill>
                  <a:latin typeface="League Spartan"/>
                </a:rPr>
                <a:t>The Impact of Income and Wealth Inequality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144812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5365" y="1450450"/>
            <a:ext cx="11801402" cy="8188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Economic Growth</a:t>
            </a: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Economic growth is lower with poor income equality. Consumption and productivity are lower than potential.</a:t>
            </a:r>
          </a:p>
          <a:p>
            <a:pPr algn="just">
              <a:lnSpc>
                <a:spcPts val="5406"/>
              </a:lnSpc>
            </a:pP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Standards of Living</a:t>
            </a: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Reductions in income lead to a fall in standards of living and serve as an obstacle to economic development. </a:t>
            </a: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 </a:t>
            </a: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Social Stability</a:t>
            </a:r>
          </a:p>
          <a:p>
            <a:pPr algn="just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"/>
              </a:rPr>
              <a:t>Individuals and countries who do not have adequate levels of health care or education struggle in their respective societies. </a:t>
            </a:r>
          </a:p>
          <a:p>
            <a:pPr algn="just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54793" y="3284565"/>
            <a:ext cx="4114800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Impact of Income and Wealth Inequality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96040" y="5993130"/>
            <a:ext cx="469592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1228506"/>
            <a:ext cx="14902073" cy="3914994"/>
            <a:chOff x="0" y="0"/>
            <a:chExt cx="19869431" cy="521999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23825"/>
              <a:ext cx="19869431" cy="4659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80"/>
                </a:lnSpc>
              </a:pPr>
              <a:r>
                <a:rPr lang="en-US" sz="6700" spc="-335">
                  <a:solidFill>
                    <a:srgbClr val="000000"/>
                  </a:solidFill>
                  <a:latin typeface="League Spartan"/>
                </a:rPr>
                <a:t>The Role of The Government to Reduce Poverty, Income Inequality, and Wealth Inequality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732312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24509" y="3734739"/>
            <a:ext cx="5038983" cy="59195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692963" y="5341097"/>
            <a:ext cx="14902073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92963" y="2127970"/>
            <a:ext cx="14902073" cy="1606769"/>
            <a:chOff x="0" y="0"/>
            <a:chExt cx="19869431" cy="214235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33350"/>
              <a:ext cx="19869431" cy="1591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Taxation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4679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44856" y="5322570"/>
            <a:ext cx="4914786" cy="496443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69289" y="1450450"/>
            <a:ext cx="16349422" cy="270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Taxation has the ability to aid or further income and wealth inequality.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Indirect Taxes 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Regressive in nature and theoretically increase economic inequality.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Direct Taxes 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Progressive in nature and has the ability to redirect money to areas of need. </a:t>
            </a:r>
          </a:p>
          <a:p>
            <a:pPr algn="just">
              <a:lnSpc>
                <a:spcPts val="5406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Taxation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1086597"/>
            <a:ext cx="16349422" cy="7503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Direct Taxation to Reduce Economic Inequality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Personal Income Tax </a:t>
            </a:r>
            <a:r>
              <a:rPr lang="en-US" sz="2550">
                <a:solidFill>
                  <a:srgbClr val="000000"/>
                </a:solidFill>
                <a:latin typeface="Telegraf Bold"/>
              </a:rPr>
              <a:t>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Takes a higher portion of income from high earners and redistributes money to lower earners. </a:t>
            </a:r>
          </a:p>
          <a:p>
            <a:pPr>
              <a:lnSpc>
                <a:spcPts val="5406"/>
              </a:lnSpc>
            </a:pP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Corporate Income Tax 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Similar to Personal Income Tax but for corporations. Although corporate tax cuts could theoretically lead to greater employment, research estimated the richest 1% benefit the most. </a:t>
            </a:r>
          </a:p>
          <a:p>
            <a:pPr>
              <a:lnSpc>
                <a:spcPts val="5406"/>
              </a:lnSpc>
            </a:pP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Wealth Tax 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Wealth taxes are directed at an individual's assets such as real estate, cash, bank deposits, etc. The goal of a wealth tax is to reduce the accumulation of wealth and redistribute money to individuals with low wealth.    </a:t>
            </a:r>
          </a:p>
          <a:p>
            <a:pPr algn="just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40353" y="7388697"/>
            <a:ext cx="3807294" cy="289830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Taxation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20275" y="7772400"/>
            <a:ext cx="7315200" cy="2514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37253" y="6452222"/>
            <a:ext cx="2813494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1674886" y="8124444"/>
            <a:ext cx="7315200" cy="181051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9289" y="1450450"/>
            <a:ext cx="16349422" cy="270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Indirect Taxation to Reduce Economic Inequality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Luxury Tax </a:t>
            </a:r>
            <a:r>
              <a:rPr lang="en-US" sz="2550">
                <a:solidFill>
                  <a:srgbClr val="000000"/>
                </a:solidFill>
                <a:latin typeface="Telegraf Bold"/>
              </a:rPr>
              <a:t>- </a:t>
            </a:r>
            <a:r>
              <a:rPr lang="en-US" sz="2550">
                <a:solidFill>
                  <a:srgbClr val="000000"/>
                </a:solidFill>
                <a:latin typeface="Telegraf"/>
              </a:rPr>
              <a:t>Reduced VAT/GST tax on necessity goods such as food, water, medical care, or public transport aims to reduce the proportion of tax paid by poor households. </a:t>
            </a:r>
          </a:p>
          <a:p>
            <a:pPr algn="just">
              <a:lnSpc>
                <a:spcPts val="5406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Taxation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4978" y="6172200"/>
            <a:ext cx="6056867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472424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Equality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Situations where economic outcomes are the same for all.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21106" y="4302983"/>
            <a:ext cx="4936735" cy="495531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92963" y="2746078"/>
            <a:ext cx="14902073" cy="1606769"/>
            <a:chOff x="0" y="0"/>
            <a:chExt cx="19869431" cy="214235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33350"/>
              <a:ext cx="19869431" cy="1591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Policies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4679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1450450"/>
            <a:ext cx="16349422" cy="4759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Governments may try to ensure fair access to resources to reduce inequality</a:t>
            </a:r>
          </a:p>
          <a:p>
            <a:pPr algn="ctr">
              <a:lnSpc>
                <a:spcPts val="5406"/>
              </a:lnSpc>
            </a:pP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Funding for certain schools in low-income areas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Scholarships, grants, loans, or free university 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Providing some type of universal access to health care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Offering training programs and job assistance</a:t>
            </a:r>
          </a:p>
          <a:p>
            <a:pPr algn="just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66805" y="6210281"/>
            <a:ext cx="4114800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12405" y="6633444"/>
            <a:ext cx="5061601" cy="365355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Inequality of Human Capital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1450450"/>
            <a:ext cx="16349422" cy="6817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Governments may use </a:t>
            </a:r>
            <a:r>
              <a:rPr lang="en-US" sz="2550">
                <a:solidFill>
                  <a:srgbClr val="FF0000"/>
                </a:solidFill>
                <a:latin typeface="Telegraf Bold"/>
              </a:rPr>
              <a:t>Transfer Payments (</a:t>
            </a:r>
            <a:r>
              <a:rPr lang="en-US" sz="2550">
                <a:solidFill>
                  <a:srgbClr val="000000"/>
                </a:solidFill>
                <a:latin typeface="Telegraf Bold"/>
              </a:rPr>
              <a:t>direct payments from the government to individuals to redistribute income)</a:t>
            </a:r>
          </a:p>
          <a:p>
            <a:pPr algn="ctr">
              <a:lnSpc>
                <a:spcPts val="5406"/>
              </a:lnSpc>
            </a:pPr>
          </a:p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Types of Transfer Payments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Pensions for older individuals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Unemployment benefits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Child allowances (free meals at schools)</a:t>
            </a:r>
          </a:p>
          <a:p>
            <a:pPr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Universal Basic Income (UBI)</a:t>
            </a:r>
          </a:p>
          <a:p>
            <a:pPr>
              <a:lnSpc>
                <a:spcPts val="5406"/>
              </a:lnSpc>
            </a:pPr>
          </a:p>
          <a:p>
            <a:pPr algn="just">
              <a:lnSpc>
                <a:spcPts val="540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04602" y="6082665"/>
            <a:ext cx="4078795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Inequality of Human Capital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9289" y="1450450"/>
            <a:ext cx="16349422" cy="703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2550">
                <a:solidFill>
                  <a:srgbClr val="000000"/>
                </a:solidFill>
                <a:latin typeface="Telegraf Bold"/>
              </a:rPr>
              <a:t>Additional government policies to reduce economic inequality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Targeted spending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Spending on education, health care, and infrastructure in low-income communities</a:t>
            </a:r>
          </a:p>
          <a:p>
            <a:pPr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Policies to Reduce Discrimination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Governments may implement legislation to protect certain groups typically discriminated against such as racial minorities, senior citizens, and those who identify as a non-dominant gender. </a:t>
            </a:r>
          </a:p>
          <a:p>
            <a:pPr>
              <a:lnSpc>
                <a:spcPts val="5088"/>
              </a:lnSpc>
            </a:pP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Minimum Wages</a:t>
            </a:r>
          </a:p>
          <a:p>
            <a:pPr algn="just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While minimum wages do result in higher levels of unemployment, it also results in higher standards of living for those employed.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82180" y="1707625"/>
            <a:ext cx="3391132" cy="317070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Inequality of Human Capital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90651" y="6973889"/>
            <a:ext cx="1771569" cy="30348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68382" y="3158922"/>
            <a:ext cx="15351236" cy="208762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5112250" y="284688"/>
            <a:ext cx="8063500" cy="1488024"/>
            <a:chOff x="0" y="0"/>
            <a:chExt cx="10751333" cy="19840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0751333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10751333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8174" y="1868513"/>
            <a:ext cx="16256523" cy="53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eague Spartan"/>
              </a:rPr>
              <a:t>M18/03/ECONO/SP1/ENG/TZ1/XX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91636" y="3410283"/>
            <a:ext cx="12339432" cy="298534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702464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40984" y="2061939"/>
            <a:ext cx="13417469" cy="616312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8883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8709" y="8484809"/>
            <a:ext cx="6270581" cy="10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6011" y="6082665"/>
            <a:ext cx="411480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472424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Equity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Refers to the idea of fairness. Different people are given different things to promote equity.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42477" y="1756016"/>
            <a:ext cx="10003046" cy="750228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Equity vs Equality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25540" y="9512935"/>
            <a:ext cx="6755741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mo"/>
              </a:rPr>
              <a:t>Interaction Institute for Social Change | Artist: Angus Maguire.”</a:t>
            </a:r>
          </a:p>
          <a:p>
            <a:pPr algn="ctr">
              <a:lnSpc>
                <a:spcPts val="237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6011" y="5824886"/>
            <a:ext cx="411480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472424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Economic Inequality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unequal distribution of wealth, assets, or incomes in society. Sometimes referred to as the "wealth gap".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9954" y="6082665"/>
            <a:ext cx="4188092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2472424"/>
            <a:ext cx="16481874" cy="164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Social Mobility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ability of people to climb or fall within the economic sectors of society.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DAE-4JG4OHo</dc:identifier>
  <dcterms:modified xsi:type="dcterms:W3CDTF">2011-08-01T06:04:30Z</dcterms:modified>
  <cp:revision>1</cp:revision>
  <dc:title>3.4 Inequality and Poverty</dc:title>
</cp:coreProperties>
</file>